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Helvetica Neue" panose="02000503000000020004" pitchFamily="2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8" roundtripDataSignature="AMtx7miARahMhQZcqLN/Nm/JBhurJ/ozX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489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/>
    <p:restoredTop sz="94672"/>
  </p:normalViewPr>
  <p:slideViewPr>
    <p:cSldViewPr snapToGrid="0">
      <p:cViewPr varScale="1">
        <p:scale>
          <a:sx n="99" d="100"/>
          <a:sy n="99" d="100"/>
        </p:scale>
        <p:origin x="4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Green Background">
  <p:cSld name="Cover - Green Background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5CD7A">
              <a:alpha val="7294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9"/>
          <p:cNvSpPr txBox="1">
            <a:spLocks noGrp="1"/>
          </p:cNvSpPr>
          <p:nvPr>
            <p:ph type="body" idx="1"/>
          </p:nvPr>
        </p:nvSpPr>
        <p:spPr>
          <a:xfrm>
            <a:off x="1828007" y="2076693"/>
            <a:ext cx="8535987" cy="627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 b="1" i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body" idx="2"/>
          </p:nvPr>
        </p:nvSpPr>
        <p:spPr>
          <a:xfrm>
            <a:off x="1754188" y="3051922"/>
            <a:ext cx="8683625" cy="1455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" name="Google Shape;15;p9"/>
          <p:cNvSpPr/>
          <p:nvPr/>
        </p:nvSpPr>
        <p:spPr>
          <a:xfrm>
            <a:off x="5083215" y="2704632"/>
            <a:ext cx="2025570" cy="1191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405E7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1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Text - Green">
  <p:cSld name="Title &amp; Text - Green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0"/>
          <p:cNvSpPr txBox="1">
            <a:spLocks noGrp="1"/>
          </p:cNvSpPr>
          <p:nvPr>
            <p:ph type="title"/>
          </p:nvPr>
        </p:nvSpPr>
        <p:spPr>
          <a:xfrm>
            <a:off x="656023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Font typeface="Calibri"/>
              <a:buNone/>
              <a:defRPr sz="3600" b="1">
                <a:solidFill>
                  <a:schemeClr val="accent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8" name="Google Shape;18;p10"/>
          <p:cNvCxnSpPr/>
          <p:nvPr/>
        </p:nvCxnSpPr>
        <p:spPr>
          <a:xfrm rot="10800000" flipH="1">
            <a:off x="656024" y="1635973"/>
            <a:ext cx="10820189" cy="33878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9" name="Google Shape;19;p10"/>
          <p:cNvSpPr/>
          <p:nvPr/>
        </p:nvSpPr>
        <p:spPr>
          <a:xfrm>
            <a:off x="7858954" y="1589835"/>
            <a:ext cx="3617259" cy="92275"/>
          </a:xfrm>
          <a:prstGeom prst="rect">
            <a:avLst/>
          </a:prstGeom>
          <a:solidFill>
            <a:schemeClr val="accent4"/>
          </a:solidFill>
          <a:ln w="127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0"/>
          <p:cNvSpPr txBox="1">
            <a:spLocks noGrp="1"/>
          </p:cNvSpPr>
          <p:nvPr>
            <p:ph type="body" idx="1"/>
          </p:nvPr>
        </p:nvSpPr>
        <p:spPr>
          <a:xfrm>
            <a:off x="656022" y="1971675"/>
            <a:ext cx="10820015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>
                <a:solidFill>
                  <a:schemeClr val="accent2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10"/>
          <p:cNvSpPr txBox="1">
            <a:spLocks noGrp="1"/>
          </p:cNvSpPr>
          <p:nvPr>
            <p:ph type="body" idx="2"/>
          </p:nvPr>
        </p:nvSpPr>
        <p:spPr>
          <a:xfrm>
            <a:off x="656021" y="2614612"/>
            <a:ext cx="10820015" cy="3729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800"/>
              <a:buChar char="•"/>
              <a:defRPr>
                <a:solidFill>
                  <a:schemeClr val="dk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400"/>
              <a:buChar char="•"/>
              <a:defRPr>
                <a:solidFill>
                  <a:schemeClr val="dk1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000"/>
              <a:buChar char="•"/>
              <a:defRPr>
                <a:solidFill>
                  <a:schemeClr val="dk1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•"/>
              <a:defRPr>
                <a:solidFill>
                  <a:schemeClr val="dk1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•"/>
              <a:defRPr>
                <a:solidFill>
                  <a:schemeClr val="dk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1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1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1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"/>
          <p:cNvSpPr txBox="1">
            <a:spLocks noGrp="1"/>
          </p:cNvSpPr>
          <p:nvPr>
            <p:ph type="body" idx="1"/>
          </p:nvPr>
        </p:nvSpPr>
        <p:spPr>
          <a:xfrm>
            <a:off x="1754188" y="1068637"/>
            <a:ext cx="9276995" cy="1455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en-GB"/>
              <a:t>UASC TOT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en-GB"/>
              <a:t>Module 1.4 – Preparedness in UASC Programming</a:t>
            </a:r>
            <a:endParaRPr/>
          </a:p>
        </p:txBody>
      </p:sp>
      <p:sp>
        <p:nvSpPr>
          <p:cNvPr id="96" name="Google Shape;96;p1"/>
          <p:cNvSpPr txBox="1">
            <a:spLocks noGrp="1"/>
          </p:cNvSpPr>
          <p:nvPr>
            <p:ph type="body" idx="2"/>
          </p:nvPr>
        </p:nvSpPr>
        <p:spPr>
          <a:xfrm>
            <a:off x="1754188" y="2965422"/>
            <a:ext cx="8683625" cy="2665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GB" sz="1800" b="0" i="1" u="none" strike="noStrike">
                <a:latin typeface="Calibri"/>
                <a:ea typeface="Calibri"/>
                <a:cs typeface="Calibri"/>
                <a:sym typeface="Calibri"/>
              </a:rPr>
              <a:t>By the end of the session participants will be able to:</a:t>
            </a:r>
            <a:endParaRPr sz="1600" b="0" i="1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</a:pPr>
            <a:endParaRPr sz="1600" i="0" u="none" strike="noStrike"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Char char="✔"/>
            </a:pPr>
            <a:r>
              <a:rPr lang="en-GB" sz="1800" b="0" i="0" u="none" strike="noStrike">
                <a:latin typeface="Calibri"/>
                <a:ea typeface="Calibri"/>
                <a:cs typeface="Calibri"/>
                <a:sym typeface="Calibri"/>
              </a:rPr>
              <a:t>Identify funding and resource requirements for UASC activities</a:t>
            </a:r>
            <a:br>
              <a:rPr lang="en-GB" sz="1800" b="0" i="0" u="none" strike="noStrike">
                <a:latin typeface="Calibri"/>
                <a:ea typeface="Calibri"/>
                <a:cs typeface="Calibri"/>
                <a:sym typeface="Calibri"/>
              </a:rPr>
            </a:br>
            <a:endParaRPr sz="1800" b="0" i="0" u="none" strike="noStrike"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Char char="✔"/>
            </a:pPr>
            <a:r>
              <a:rPr lang="en-GB" sz="1800" b="0" i="0" u="none" strike="noStrike">
                <a:latin typeface="Calibri"/>
                <a:ea typeface="Calibri"/>
                <a:cs typeface="Calibri"/>
                <a:sym typeface="Calibri"/>
              </a:rPr>
              <a:t>Describe preparedness actions to be taken at project level to respond to separation</a:t>
            </a:r>
            <a:br>
              <a:rPr lang="en-GB" sz="1800" b="0" i="0" u="none" strike="noStrike">
                <a:latin typeface="Calibri"/>
                <a:ea typeface="Calibri"/>
                <a:cs typeface="Calibri"/>
                <a:sym typeface="Calibri"/>
              </a:rPr>
            </a:br>
            <a:endParaRPr sz="1800" b="0" i="0" u="none" strike="noStrike"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Char char="✔"/>
            </a:pPr>
            <a:r>
              <a:rPr lang="en-GB" sz="1800" b="0" i="0" u="none" strike="noStrike">
                <a:latin typeface="Calibri"/>
                <a:ea typeface="Calibri"/>
                <a:cs typeface="Calibri"/>
                <a:sym typeface="Calibri"/>
              </a:rPr>
              <a:t>Suggest ways to work with other sectors to incorporate prevention of separation into sector work</a:t>
            </a:r>
            <a:endParaRPr/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D7F0AAA-E8B6-2E16-45CC-32112494C5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9327" y="5112440"/>
            <a:ext cx="5048787" cy="191972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"/>
          <p:cNvSpPr txBox="1">
            <a:spLocks noGrp="1"/>
          </p:cNvSpPr>
          <p:nvPr>
            <p:ph type="title"/>
          </p:nvPr>
        </p:nvSpPr>
        <p:spPr>
          <a:xfrm>
            <a:off x="250825" y="931523"/>
            <a:ext cx="8983327" cy="72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5CD7A"/>
              </a:buClr>
              <a:buSzPts val="3600"/>
              <a:buFont typeface="Helvetica Neue"/>
              <a:buNone/>
            </a:pPr>
            <a:r>
              <a:rPr lang="en-GB">
                <a:solidFill>
                  <a:srgbClr val="95CD7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Mapping capacities to respond to UASC</a:t>
            </a:r>
            <a:endParaRPr/>
          </a:p>
        </p:txBody>
      </p:sp>
      <p:sp>
        <p:nvSpPr>
          <p:cNvPr id="103" name="Google Shape;103;p2"/>
          <p:cNvSpPr txBox="1"/>
          <p:nvPr/>
        </p:nvSpPr>
        <p:spPr>
          <a:xfrm>
            <a:off x="251520" y="1978878"/>
            <a:ext cx="10811432" cy="4392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2200"/>
              <a:buFont typeface="Arial"/>
              <a:buNone/>
            </a:pPr>
            <a:r>
              <a:rPr lang="en-GB" sz="2200" b="0" i="0" u="none" strike="noStrike" cap="none" dirty="0">
                <a:solidFill>
                  <a:srgbClr val="0489C5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Capacities exist </a:t>
            </a:r>
            <a:r>
              <a:rPr lang="en-GB" sz="2200" b="0" i="0" u="none" strike="noStrike" cap="none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at household, community, district or regional level, within central government or within the neighbouring countries or the international community, within organisations and broader networks of actors and organisations, including public and private sectors. 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en-GB" sz="2200" b="0" i="0" u="none" strike="noStrike" cap="none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Generally, an </a:t>
            </a:r>
            <a:r>
              <a:rPr lang="en-GB" sz="2200" b="0" i="0" u="none" strike="noStrike" cap="none" dirty="0">
                <a:solidFill>
                  <a:srgbClr val="0489C5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emergency response will aim to </a:t>
            </a:r>
            <a:r>
              <a:rPr lang="en-GB" sz="2200" b="0" i="0" u="sng" strike="noStrike" cap="none" dirty="0">
                <a:solidFill>
                  <a:srgbClr val="0489C5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strengthen</a:t>
            </a:r>
            <a:r>
              <a:rPr lang="en-GB" sz="2200" b="0" i="0" u="none" strike="noStrike" cap="none" dirty="0">
                <a:solidFill>
                  <a:srgbClr val="0489C5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such existing capacities, or coping mechanisms</a:t>
            </a:r>
            <a:r>
              <a:rPr lang="en-GB" sz="2200" b="0" i="0" u="none" strike="noStrike" cap="none" dirty="0">
                <a:solidFill>
                  <a:srgbClr val="2F5496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, </a:t>
            </a:r>
            <a:r>
              <a:rPr lang="en-GB" sz="2200" b="0" i="0" u="none" strike="noStrike" cap="none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rather than replacing them or making them redundant and care must be taken not to destroy coping mechanisms.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GB" sz="1600" b="0" i="1" u="none" strike="noStrike" cap="non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600" b="0" i="1" u="none" strike="noStrike" cap="none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Adapted from Programme Policy and Procedure Manual, 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GB" sz="1600" b="0" i="1" u="none" strike="noStrike" cap="none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Programme Operations, UNICEF 2007 p.161</a:t>
            </a:r>
            <a:endParaRPr sz="1600" b="0" i="0" u="none" strike="noStrike" cap="none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228600" marR="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>
            <a:spLocks noGrp="1"/>
          </p:cNvSpPr>
          <p:nvPr>
            <p:ph type="title"/>
          </p:nvPr>
        </p:nvSpPr>
        <p:spPr>
          <a:xfrm>
            <a:off x="656023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5CD7A"/>
              </a:buClr>
              <a:buSzPts val="3600"/>
              <a:buFont typeface="Calibri"/>
              <a:buNone/>
            </a:pPr>
            <a:r>
              <a:rPr lang="en-GB" dirty="0">
                <a:solidFill>
                  <a:srgbClr val="95CD7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Emergency response to UASC</a:t>
            </a:r>
            <a:endParaRPr dirty="0">
              <a:solidFill>
                <a:srgbClr val="95CD7A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09" name="Google Shape;109;p3"/>
          <p:cNvSpPr txBox="1">
            <a:spLocks noGrp="1"/>
          </p:cNvSpPr>
          <p:nvPr>
            <p:ph type="body" idx="2"/>
          </p:nvPr>
        </p:nvSpPr>
        <p:spPr>
          <a:xfrm>
            <a:off x="656021" y="1854758"/>
            <a:ext cx="10820015" cy="3729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Capacity for the following: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85800" lvl="1" indent="-217169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Noto Sans Symbols"/>
              <a:buChar char="✔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Prevention of separation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85800" lvl="1" indent="-217169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Noto Sans Symbols"/>
              <a:buChar char="✔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Identification, Documentation, Tracing &amp; Reunification (IDTR)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85800" lvl="1" indent="-217169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Noto Sans Symbols"/>
              <a:buChar char="✔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Case management 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</a:ext>
              </a:extLst>
            </a:endParaRPr>
          </a:p>
          <a:p>
            <a:pPr marL="685800" lvl="1" indent="-217169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Noto Sans Symbols"/>
              <a:buChar char="✔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"/>
                  </a:ext>
                </a:extLst>
              </a:rPr>
              <a:t>Information management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85800" lvl="1" indent="-217169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Noto Sans Symbols"/>
              <a:buChar char="✔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Alternative care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</a:pP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"/>
          <p:cNvSpPr txBox="1"/>
          <p:nvPr/>
        </p:nvSpPr>
        <p:spPr>
          <a:xfrm>
            <a:off x="623512" y="2035090"/>
            <a:ext cx="10915958" cy="4248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2000" b="0" i="0" u="none" strike="noStrike" cap="none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Who should be involved in a mapping exercise to map the capacity to prevent and respond to UASC?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What is the role of each actor</a:t>
            </a:r>
            <a:r>
              <a:rPr lang="en-GB" sz="2000" b="0" i="0" u="none" strike="noStrike" cap="none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? </a:t>
            </a:r>
            <a:br>
              <a:rPr lang="en-GB" sz="2000" b="0" i="0" u="none" strike="noStrike" cap="none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000" b="0" i="0" u="none" strike="noStrike" cap="none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2000" b="0" i="0" u="none" strike="noStrike" cap="none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When considering capacity what do we need to think about and how will you identify strengths and weaknesses and identify gaps?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marR="0" lvl="0" indent="-330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2000" b="0" i="0" u="none" strike="noStrike" cap="none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What questions will you need to ask to find out about possible ways of providing alternative care for UASC?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28600" marR="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20 minutes. Make some notes, be ready to report back.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4"/>
          <p:cNvSpPr/>
          <p:nvPr/>
        </p:nvSpPr>
        <p:spPr>
          <a:xfrm>
            <a:off x="623512" y="723244"/>
            <a:ext cx="8929353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i="0" u="none" strike="noStrike" cap="none" dirty="0">
                <a:solidFill>
                  <a:srgbClr val="95CD7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Activity 1 - Capacity mapping for emergency response to UASC</a:t>
            </a:r>
            <a:endParaRPr b="1" dirty="0"/>
          </a:p>
        </p:txBody>
      </p:sp>
      <p:pic>
        <p:nvPicPr>
          <p:cNvPr id="116" name="Google Shape;116;p4" descr="Help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70076" y="723244"/>
            <a:ext cx="584217" cy="584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57834" y="782312"/>
            <a:ext cx="873724" cy="74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5"/>
          <p:cNvSpPr txBox="1">
            <a:spLocks noGrp="1"/>
          </p:cNvSpPr>
          <p:nvPr>
            <p:ph type="title"/>
          </p:nvPr>
        </p:nvSpPr>
        <p:spPr>
          <a:xfrm>
            <a:off x="656023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Font typeface="Calibri"/>
              <a:buNone/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Introduction to preparedness </a:t>
            </a:r>
            <a:endParaRPr dirty="0">
              <a:solidFill>
                <a:schemeClr val="accent6">
                  <a:lumMod val="60000"/>
                  <a:lumOff val="40000"/>
                </a:schemeClr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23" name="Google Shape;123;p5"/>
          <p:cNvSpPr txBox="1">
            <a:spLocks noGrp="1"/>
          </p:cNvSpPr>
          <p:nvPr>
            <p:ph type="body" idx="2"/>
          </p:nvPr>
        </p:nvSpPr>
        <p:spPr>
          <a:xfrm>
            <a:off x="656021" y="2086578"/>
            <a:ext cx="10820015" cy="3729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2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“It is also important to note that emergency preparedness is not a process that stands apart from any on-going development of a comprehensive child protection system. Rather, it should be based on the utilisation and strengthening of any existing system with care taken not to create parallel structures and services. Investment in a strong child protection system is central to more effective protection of children in times of emergency.” </a:t>
            </a:r>
            <a:endParaRPr sz="3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6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0" indent="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-GB" sz="2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Systems Approach to Protection of Children – A UNHCR Framework for Protection Programming for Children, UNHCR Draft 2011, p.38</a:t>
            </a:r>
            <a:endParaRPr sz="2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6"/>
          <p:cNvSpPr txBox="1">
            <a:spLocks noGrp="1"/>
          </p:cNvSpPr>
          <p:nvPr>
            <p:ph type="title"/>
          </p:nvPr>
        </p:nvSpPr>
        <p:spPr>
          <a:xfrm>
            <a:off x="250825" y="836712"/>
            <a:ext cx="9950726" cy="72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5CD7A"/>
              </a:buClr>
              <a:buSzPts val="3600"/>
              <a:buFont typeface="Helvetica Neue"/>
              <a:buNone/>
            </a:pPr>
            <a:r>
              <a:rPr lang="en-GB" dirty="0">
                <a:solidFill>
                  <a:srgbClr val="95CD7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Activity 2 – Project Preparedness</a:t>
            </a:r>
            <a:endParaRPr dirty="0"/>
          </a:p>
        </p:txBody>
      </p:sp>
      <p:sp>
        <p:nvSpPr>
          <p:cNvPr id="129" name="Google Shape;129;p6"/>
          <p:cNvSpPr txBox="1"/>
          <p:nvPr/>
        </p:nvSpPr>
        <p:spPr>
          <a:xfrm>
            <a:off x="250825" y="1867637"/>
            <a:ext cx="11056826" cy="4720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Use the Case Study and your template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to practise preparing for a UASC response: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Char char="•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Groups working on </a:t>
            </a:r>
            <a:r>
              <a:rPr lang="en-GB" sz="2000" dirty="0">
                <a:solidFill>
                  <a:srgbClr val="0489C5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Task 1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should complete the template with regard to the supplies and materials that will be required for an initial emergency response to UASC in countries X and Y.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marR="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None/>
            </a:pPr>
            <a:endParaRPr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Char char="•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Groups working on </a:t>
            </a:r>
            <a:r>
              <a:rPr lang="en-GB" sz="2000" dirty="0">
                <a:solidFill>
                  <a:srgbClr val="0489C5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Task 2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should complete the templates with regard to staffing requirements in the circumstances as described in the case study. This should include both country X and country Y.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marR="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None/>
            </a:pPr>
            <a:endParaRPr sz="2000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Char char="•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Groups working on </a:t>
            </a:r>
            <a:r>
              <a:rPr lang="en-GB" sz="2000" dirty="0">
                <a:solidFill>
                  <a:srgbClr val="0489C5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Task 3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should complete the template with regard to training topics and approach to training for child protection roles (complete questions 1 and 2).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You have 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15 mins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to prepare and then present your key ideas in plenary</a:t>
            </a:r>
            <a:r>
              <a:rPr lang="en-GB" sz="20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7"/>
          <p:cNvSpPr txBox="1">
            <a:spLocks noGrp="1"/>
          </p:cNvSpPr>
          <p:nvPr>
            <p:ph type="title"/>
          </p:nvPr>
        </p:nvSpPr>
        <p:spPr>
          <a:xfrm>
            <a:off x="656023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D050"/>
              </a:buClr>
              <a:buSzPts val="3600"/>
              <a:buFont typeface="Calibri"/>
              <a:buNone/>
            </a:pPr>
            <a:r>
              <a:rPr lang="en-GB" dirty="0">
                <a:solidFill>
                  <a:srgbClr val="92D05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Tool 4 – UASC Prevention and Preparedness Measures</a:t>
            </a:r>
            <a:endParaRPr dirty="0">
              <a:solidFill>
                <a:srgbClr val="92D05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35" name="Google Shape;135;p7"/>
          <p:cNvSpPr txBox="1">
            <a:spLocks noGrp="1"/>
          </p:cNvSpPr>
          <p:nvPr>
            <p:ph type="body" idx="2"/>
          </p:nvPr>
        </p:nvSpPr>
        <p:spPr>
          <a:xfrm>
            <a:off x="656025" y="2020900"/>
            <a:ext cx="10820100" cy="432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GB" sz="2500" b="1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Step 1 – </a:t>
            </a:r>
            <a:r>
              <a:rPr lang="en-GB" sz="250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Advocate for organisations to help prevent separation and preserve family unity</a:t>
            </a:r>
            <a:br>
              <a:rPr lang="en-GB" sz="2500" b="1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500" b="1" i="0" u="none" strike="noStrike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None/>
            </a:pPr>
            <a:r>
              <a:rPr lang="en-GB" sz="2500" b="1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Step 2 – </a:t>
            </a:r>
            <a:r>
              <a:rPr lang="en-GB" sz="250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Raise awareness about family separation, potential for separation, risks for UASC, and ways to prevent separation and preserve family unity</a:t>
            </a:r>
            <a:br>
              <a:rPr lang="en-GB" sz="2500" b="1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500" b="1" i="0" u="none" strike="noStrike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None/>
            </a:pPr>
            <a:r>
              <a:rPr lang="en-GB" sz="2500" b="1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Step 3 – </a:t>
            </a:r>
            <a:r>
              <a:rPr lang="en-GB" sz="250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Liaise closely with those actors undertaking humanitarian evacuations, including evacuation of children, to preserve family unity during evacuation </a:t>
            </a:r>
            <a:endParaRPr sz="2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585</Words>
  <Application>Microsoft Macintosh PowerPoint</Application>
  <PresentationFormat>Widescreen</PresentationFormat>
  <Paragraphs>46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Noto Sans Symbols</vt:lpstr>
      <vt:lpstr>Arial</vt:lpstr>
      <vt:lpstr>Calibri</vt:lpstr>
      <vt:lpstr>Helvetica Neue</vt:lpstr>
      <vt:lpstr>Office Theme</vt:lpstr>
      <vt:lpstr>PowerPoint Presentation</vt:lpstr>
      <vt:lpstr>Mapping capacities to respond to UASC</vt:lpstr>
      <vt:lpstr>Emergency response to UASC</vt:lpstr>
      <vt:lpstr>PowerPoint Presentation</vt:lpstr>
      <vt:lpstr>Introduction to preparedness </vt:lpstr>
      <vt:lpstr>Activity 2 – Project Preparedness</vt:lpstr>
      <vt:lpstr>Tool 4 – UASC Prevention and Preparedness Measures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victoriafclancy@gmail.com</dc:creator>
  <cp:lastModifiedBy>Kyra Loat</cp:lastModifiedBy>
  <cp:revision>2</cp:revision>
  <dcterms:created xsi:type="dcterms:W3CDTF">2023-07-09T17:52:37Z</dcterms:created>
  <dcterms:modified xsi:type="dcterms:W3CDTF">2023-09-12T22:00:16Z</dcterms:modified>
</cp:coreProperties>
</file>